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36469C"/>
    <a:srgbClr val="F28AB8"/>
    <a:srgbClr val="F89E1E"/>
    <a:srgbClr val="21B14B"/>
    <a:srgbClr val="CE2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7F09B2-2F51-4F33-A72F-825D31505858}" v="4" dt="2022-09-06T12:48:31.5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1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o, Annette" userId="6e84716e-0c0f-4cf4-bc47-0ce65bb925a5" providerId="ADAL" clId="{02D529B1-4E9A-464F-85D5-9583710B8B40}"/>
    <pc:docChg chg="modSld">
      <pc:chgData name="Yeo, Annette" userId="6e84716e-0c0f-4cf4-bc47-0ce65bb925a5" providerId="ADAL" clId="{02D529B1-4E9A-464F-85D5-9583710B8B40}" dt="2022-09-06T13:21:14.207" v="1" actId="20577"/>
      <pc:docMkLst>
        <pc:docMk/>
      </pc:docMkLst>
      <pc:sldChg chg="modSp mod">
        <pc:chgData name="Yeo, Annette" userId="6e84716e-0c0f-4cf4-bc47-0ce65bb925a5" providerId="ADAL" clId="{02D529B1-4E9A-464F-85D5-9583710B8B40}" dt="2022-09-06T13:21:14.207" v="1" actId="20577"/>
        <pc:sldMkLst>
          <pc:docMk/>
          <pc:sldMk cId="4103929149" sldId="258"/>
        </pc:sldMkLst>
        <pc:graphicFrameChg chg="modGraphic">
          <ac:chgData name="Yeo, Annette" userId="6e84716e-0c0f-4cf4-bc47-0ce65bb925a5" providerId="ADAL" clId="{02D529B1-4E9A-464F-85D5-9583710B8B40}" dt="2022-09-06T13:21:14.207" v="1" actId="20577"/>
          <ac:graphicFrameMkLst>
            <pc:docMk/>
            <pc:sldMk cId="4103929149" sldId="258"/>
            <ac:graphicFrameMk id="13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9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6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2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1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6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7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1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6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7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19D65-0D13-447B-BAF3-CB6EE681F2C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rawberries, Red, Berries, Fruits, Ripe, Delicio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211"/>
          <a:stretch/>
        </p:blipFill>
        <p:spPr bwMode="auto">
          <a:xfrm>
            <a:off x="0" y="0"/>
            <a:ext cx="9144000" cy="286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-45720"/>
            <a:ext cx="9159903" cy="15266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5000">
                <a:srgbClr val="FDFEFF">
                  <a:alpha val="5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442202"/>
              </p:ext>
            </p:extLst>
          </p:nvPr>
        </p:nvGraphicFramePr>
        <p:xfrm>
          <a:off x="-1" y="1097280"/>
          <a:ext cx="9143999" cy="5947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881">
                  <a:extLst>
                    <a:ext uri="{9D8B030D-6E8A-4147-A177-3AD203B41FA5}">
                      <a16:colId xmlns:a16="http://schemas.microsoft.com/office/drawing/2014/main" val="2707379349"/>
                    </a:ext>
                  </a:extLst>
                </a:gridCol>
                <a:gridCol w="1612878">
                  <a:extLst>
                    <a:ext uri="{9D8B030D-6E8A-4147-A177-3AD203B41FA5}">
                      <a16:colId xmlns:a16="http://schemas.microsoft.com/office/drawing/2014/main" val="4121654371"/>
                    </a:ext>
                  </a:extLst>
                </a:gridCol>
                <a:gridCol w="1598306">
                  <a:extLst>
                    <a:ext uri="{9D8B030D-6E8A-4147-A177-3AD203B41FA5}">
                      <a16:colId xmlns:a16="http://schemas.microsoft.com/office/drawing/2014/main" val="3289402627"/>
                    </a:ext>
                  </a:extLst>
                </a:gridCol>
                <a:gridCol w="1708499">
                  <a:extLst>
                    <a:ext uri="{9D8B030D-6E8A-4147-A177-3AD203B41FA5}">
                      <a16:colId xmlns:a16="http://schemas.microsoft.com/office/drawing/2014/main" val="2055060519"/>
                    </a:ext>
                  </a:extLst>
                </a:gridCol>
                <a:gridCol w="1552676">
                  <a:extLst>
                    <a:ext uri="{9D8B030D-6E8A-4147-A177-3AD203B41FA5}">
                      <a16:colId xmlns:a16="http://schemas.microsoft.com/office/drawing/2014/main" val="1216479468"/>
                    </a:ext>
                  </a:extLst>
                </a:gridCol>
                <a:gridCol w="1561759">
                  <a:extLst>
                    <a:ext uri="{9D8B030D-6E8A-4147-A177-3AD203B41FA5}">
                      <a16:colId xmlns:a16="http://schemas.microsoft.com/office/drawing/2014/main" val="477340255"/>
                    </a:ext>
                  </a:extLst>
                </a:gridCol>
              </a:tblGrid>
              <a:tr h="596985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Meal </a:t>
                      </a:r>
                      <a:r>
                        <a:rPr lang="en-US" sz="105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price $5.50 with 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Milk and Side of Fruit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28027"/>
                  </a:ext>
                </a:extLst>
              </a:tr>
              <a:tr h="1241729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Week 1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September 06-09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October 03-07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Oct 31-Nov 04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Nov 28-Dec 02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Dec 26-30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January 23-27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February 20-24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March 20-24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Snack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Wrap with Caesar Salad</a:t>
                      </a: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Grilled Cheese Sandwich with Chicken Noodle Soup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Chicken Quesadilla with Veggie Sticks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Penne Pasta with Meat Sauce &amp; Caesar Salad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Hamburger</a:t>
                      </a:r>
                      <a:r>
                        <a:rPr lang="es-E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&amp; </a:t>
                      </a:r>
                      <a:r>
                        <a:rPr lang="es-E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Roasted</a:t>
                      </a:r>
                      <a:r>
                        <a:rPr lang="es-E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Potato</a:t>
                      </a:r>
                      <a:r>
                        <a:rPr lang="es-E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Wedges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2556"/>
                  </a:ext>
                </a:extLst>
              </a:tr>
              <a:tr h="120315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Week 2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September 12-16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October 10-14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November 07-11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December 05-09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January 02-06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January 30-Feb 03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Feb 27-March 03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March 27-31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Drumstick, Mashed Potato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&amp; Apple Slaw </a:t>
                      </a: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Lazy Lasagna with Caesar Salad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Whole Wheat Penne with Marinara Sauce and Fresh Garden Salad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Shepherds</a:t>
                      </a: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Pie Bowl with Steamed Carrots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Sweet</a:t>
                      </a:r>
                      <a:r>
                        <a:rPr lang="es-E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&amp; Sour </a:t>
                      </a:r>
                      <a:r>
                        <a:rPr lang="es-E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Meatballs</a:t>
                      </a:r>
                      <a:r>
                        <a:rPr lang="es-E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s-E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Stir</a:t>
                      </a:r>
                      <a:r>
                        <a:rPr lang="es-E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Fried</a:t>
                      </a:r>
                      <a:r>
                        <a:rPr lang="es-E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Veggies &amp; Brown Rice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138604"/>
                  </a:ext>
                </a:extLst>
              </a:tr>
              <a:tr h="112049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Week 3</a:t>
                      </a:r>
                    </a:p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Sept 19-24</a:t>
                      </a:r>
                    </a:p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October 17-21</a:t>
                      </a:r>
                    </a:p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November 14-18</a:t>
                      </a:r>
                    </a:p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December 12-16</a:t>
                      </a:r>
                    </a:p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January 09-13</a:t>
                      </a:r>
                    </a:p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February 06-10</a:t>
                      </a:r>
                    </a:p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March 06-10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Cheeseburger &amp; Roasted Sweet Potato Wedges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Grilled Cheese Sandwich with Chicken Noodle Soup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Chicken Quesadilla with Veggie Sticks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Cheesy Tomato Penne Pasta with Caesar Salad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Sloppy Joe with Roasted Potato Wedges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165710"/>
                  </a:ext>
                </a:extLst>
              </a:tr>
              <a:tr h="98701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Week 4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September 26-30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October 24-28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November 21-25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December 19-23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January 16-20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February 13-17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March 13-17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Beef Burrito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Snack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Wrap with Caesar Salad</a:t>
                      </a: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Sweet &amp; Sour Chicken Rice Bowl with Stir Fried Veggies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Penne Pasta with Meat Sauce &amp; Caesar Salad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Chicken Quesadilla with Veggie Sticks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457383"/>
                  </a:ext>
                </a:extLst>
              </a:tr>
              <a:tr h="58390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Weekly Feature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Macaroni &amp; Cheese with Veggies &amp; Dip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Soft Tacos,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Mexi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Rice and Corn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Cheese Pizza Slice &amp; Cucumber Slices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Chicken</a:t>
                      </a: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Fingers, with Potato Wedges and Veggies &amp; Dip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Pancakes</a:t>
                      </a:r>
                      <a:r>
                        <a:rPr lang="es-E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0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with</a:t>
                      </a:r>
                      <a:r>
                        <a:rPr lang="es-E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0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Grilled</a:t>
                      </a:r>
                      <a:r>
                        <a:rPr lang="es-E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0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Ham</a:t>
                      </a:r>
                      <a:r>
                        <a:rPr lang="es-E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and </a:t>
                      </a:r>
                      <a:r>
                        <a:rPr lang="es-ES" sz="10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Fruit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7630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082" y="17074"/>
            <a:ext cx="4224705" cy="86966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CFA75C7-934C-4715-A089-B8D4B5560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455" y="17074"/>
            <a:ext cx="990600" cy="93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2765" y="197884"/>
            <a:ext cx="2577239" cy="763003"/>
            <a:chOff x="72524" y="111640"/>
            <a:chExt cx="2928785" cy="980693"/>
          </a:xfrm>
        </p:grpSpPr>
        <p:pic>
          <p:nvPicPr>
            <p:cNvPr id="11" name="Picture 2" descr="Abigaz Regular"/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24" y="111640"/>
              <a:ext cx="2903723" cy="955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Abigaz Regular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6" y="136424"/>
              <a:ext cx="2903723" cy="955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617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207117"/>
              </p:ext>
            </p:extLst>
          </p:nvPr>
        </p:nvGraphicFramePr>
        <p:xfrm>
          <a:off x="3204" y="1736415"/>
          <a:ext cx="3182857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6671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746186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58751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Fresh Fruit Parfait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Baked Tortillas &amp; Salsa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Veggies &amp; Ranch Dip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92260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Apple Wedges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&amp; Dip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$3.00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483691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Frozen Yogurt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008313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Baked Chips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885141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Yogurt Parfait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604227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Yogurt Cup 100ml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712257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Fresh Fruit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426099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Bagel with Butter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$1.90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529193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Bagel with Cream Cheese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$3.00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97586"/>
                  </a:ext>
                </a:extLst>
              </a:tr>
            </a:tbl>
          </a:graphicData>
        </a:graphic>
      </p:graphicFrame>
      <p:pic>
        <p:nvPicPr>
          <p:cNvPr id="3" name="Picture 2" descr="Strawberries, Red, Berries, Fruits, Ripe, Delicio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211" b="34268"/>
          <a:stretch/>
        </p:blipFill>
        <p:spPr bwMode="auto">
          <a:xfrm>
            <a:off x="0" y="0"/>
            <a:ext cx="91440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59903" cy="116308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5000">
                <a:srgbClr val="FDFEFF">
                  <a:alpha val="5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514" y="58184"/>
            <a:ext cx="4224705" cy="869665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944266"/>
              </p:ext>
            </p:extLst>
          </p:nvPr>
        </p:nvGraphicFramePr>
        <p:xfrm>
          <a:off x="3402982" y="4384261"/>
          <a:ext cx="2744072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272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636800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58751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Daily Special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$5.50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Grilled Cheese Sandwich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Popcorn Chicken with Sauce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$3.75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92260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Hamburger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483691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Cheeseburger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008313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Grilled Chicken Sandwich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856472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Roasted Potato Wedges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885141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3405671" y="4269282"/>
            <a:ext cx="2855430" cy="2233339"/>
          </a:xfrm>
          <a:prstGeom prst="rect">
            <a:avLst/>
          </a:prstGeom>
          <a:noFill/>
          <a:ln>
            <a:solidFill>
              <a:srgbClr val="CE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399778" y="4149914"/>
            <a:ext cx="2746653" cy="2352707"/>
          </a:xfrm>
          <a:prstGeom prst="rect">
            <a:avLst/>
          </a:prstGeom>
          <a:noFill/>
          <a:ln w="12700">
            <a:solidFill>
              <a:srgbClr val="CE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976" y="3791145"/>
            <a:ext cx="1057243" cy="593116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545547"/>
              </p:ext>
            </p:extLst>
          </p:nvPr>
        </p:nvGraphicFramePr>
        <p:xfrm>
          <a:off x="3408510" y="3132194"/>
          <a:ext cx="273875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598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613160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40982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Pizza Slice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Pizza Roll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396380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3411200" y="3047198"/>
            <a:ext cx="2849900" cy="598743"/>
          </a:xfrm>
          <a:prstGeom prst="rect">
            <a:avLst/>
          </a:prstGeom>
          <a:noFill/>
          <a:ln>
            <a:solidFill>
              <a:srgbClr val="F89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405307" y="2927829"/>
            <a:ext cx="2741334" cy="718112"/>
          </a:xfrm>
          <a:prstGeom prst="rect">
            <a:avLst/>
          </a:prstGeom>
          <a:noFill/>
          <a:ln w="12700">
            <a:solidFill>
              <a:srgbClr val="F89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78" y="2591874"/>
            <a:ext cx="1044924" cy="587343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568802"/>
              </p:ext>
            </p:extLst>
          </p:nvPr>
        </p:nvGraphicFramePr>
        <p:xfrm>
          <a:off x="3416336" y="1724706"/>
          <a:ext cx="2731239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243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615996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40982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Garden Salad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Caesar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Salad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Basil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Pasta Salad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772092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3419024" y="1627009"/>
            <a:ext cx="2842076" cy="887591"/>
          </a:xfrm>
          <a:prstGeom prst="rect">
            <a:avLst/>
          </a:prstGeom>
          <a:noFill/>
          <a:ln>
            <a:solidFill>
              <a:srgbClr val="21B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413133" y="1520341"/>
            <a:ext cx="2733808" cy="994259"/>
          </a:xfrm>
          <a:prstGeom prst="rect">
            <a:avLst/>
          </a:prstGeom>
          <a:noFill/>
          <a:ln w="12700">
            <a:solidFill>
              <a:srgbClr val="21B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24" y="1146521"/>
            <a:ext cx="1052083" cy="591940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938709"/>
              </p:ext>
            </p:extLst>
          </p:nvPr>
        </p:nvGraphicFramePr>
        <p:xfrm>
          <a:off x="0" y="5521100"/>
          <a:ext cx="3185356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341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732015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40982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Caesar Wrap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$5.75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Tuna Salad Sandwich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Snack Wrap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772092"/>
                  </a:ext>
                </a:extLst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2686" y="5423403"/>
            <a:ext cx="3315225" cy="887591"/>
          </a:xfrm>
          <a:prstGeom prst="rect">
            <a:avLst/>
          </a:prstGeom>
          <a:noFill/>
          <a:ln>
            <a:solidFill>
              <a:srgbClr val="F89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-3205" y="5316735"/>
            <a:ext cx="3188933" cy="994259"/>
          </a:xfrm>
          <a:prstGeom prst="rect">
            <a:avLst/>
          </a:prstGeom>
          <a:noFill/>
          <a:ln w="12700">
            <a:solidFill>
              <a:srgbClr val="F89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" y="4958520"/>
            <a:ext cx="1054954" cy="59355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891" y="1621436"/>
            <a:ext cx="3312021" cy="3222051"/>
          </a:xfrm>
          <a:prstGeom prst="rect">
            <a:avLst/>
          </a:prstGeom>
          <a:noFill/>
          <a:ln>
            <a:solidFill>
              <a:srgbClr val="36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0" y="1502068"/>
            <a:ext cx="3185851" cy="3341419"/>
          </a:xfrm>
          <a:prstGeom prst="rect">
            <a:avLst/>
          </a:prstGeom>
          <a:noFill/>
          <a:ln w="12700">
            <a:solidFill>
              <a:srgbClr val="36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583"/>
            <a:ext cx="1052083" cy="590794"/>
          </a:xfrm>
          <a:prstGeom prst="rect">
            <a:avLst/>
          </a:prstGeom>
        </p:spPr>
      </p:pic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635345"/>
              </p:ext>
            </p:extLst>
          </p:nvPr>
        </p:nvGraphicFramePr>
        <p:xfrm>
          <a:off x="6330905" y="1744366"/>
          <a:ext cx="2674083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174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626909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58751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1oz Cookie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$0.85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Banana Loaf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Small Muffin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922605"/>
                  </a:ext>
                </a:extLst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6333593" y="1629387"/>
            <a:ext cx="2782600" cy="1151299"/>
          </a:xfrm>
          <a:prstGeom prst="rect">
            <a:avLst/>
          </a:prstGeom>
          <a:noFill/>
          <a:ln>
            <a:solidFill>
              <a:srgbClr val="F28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327702" y="1510019"/>
            <a:ext cx="2676598" cy="1270667"/>
          </a:xfrm>
          <a:prstGeom prst="rect">
            <a:avLst/>
          </a:prstGeom>
          <a:noFill/>
          <a:ln w="12700">
            <a:solidFill>
              <a:srgbClr val="F28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14" y="1137199"/>
            <a:ext cx="1066018" cy="598619"/>
          </a:xfrm>
          <a:prstGeom prst="rect">
            <a:avLst/>
          </a:prstGeom>
        </p:spPr>
      </p:pic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733743"/>
              </p:ext>
            </p:extLst>
          </p:nvPr>
        </p:nvGraphicFramePr>
        <p:xfrm>
          <a:off x="6327015" y="3442453"/>
          <a:ext cx="2677822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036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627786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58751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250ml White Milk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$0.60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250ml Chocolate Milk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$0.60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Juice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Can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92260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Juice Box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$1.35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483691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ICEE Slush Cup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008313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Water 500ml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856472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Water 591ml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885141"/>
                  </a:ext>
                </a:extLst>
              </a:tr>
            </a:tbl>
          </a:graphicData>
        </a:graphic>
      </p:graphicFrame>
      <p:sp>
        <p:nvSpPr>
          <p:cNvPr id="50" name="Rectangle 49"/>
          <p:cNvSpPr/>
          <p:nvPr/>
        </p:nvSpPr>
        <p:spPr>
          <a:xfrm>
            <a:off x="6329702" y="3327474"/>
            <a:ext cx="2786491" cy="1928539"/>
          </a:xfrm>
          <a:prstGeom prst="rect">
            <a:avLst/>
          </a:prstGeom>
          <a:noFill/>
          <a:ln>
            <a:solidFill>
              <a:srgbClr val="36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323811" y="3208106"/>
            <a:ext cx="2680340" cy="2047907"/>
          </a:xfrm>
          <a:prstGeom prst="rect">
            <a:avLst/>
          </a:prstGeom>
          <a:noFill/>
          <a:ln w="12700">
            <a:solidFill>
              <a:srgbClr val="36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327014" y="2844865"/>
            <a:ext cx="995785" cy="596833"/>
            <a:chOff x="1699642" y="1169896"/>
            <a:chExt cx="6872627" cy="3859303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642" y="1169896"/>
              <a:ext cx="6872627" cy="3859303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592292" y="3085512"/>
              <a:ext cx="5039927" cy="1156288"/>
            </a:xfrm>
            <a:prstGeom prst="rect">
              <a:avLst/>
            </a:prstGeom>
            <a:solidFill>
              <a:srgbClr val="3646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Theater Bold Condensed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6100" y="3117789"/>
              <a:ext cx="4140200" cy="1092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92765" y="197884"/>
            <a:ext cx="2577239" cy="763003"/>
            <a:chOff x="72524" y="111640"/>
            <a:chExt cx="2928785" cy="980693"/>
          </a:xfrm>
        </p:grpSpPr>
        <p:pic>
          <p:nvPicPr>
            <p:cNvPr id="44" name="Picture 2" descr="Abigaz Regular"/>
            <p:cNvPicPr>
              <a:picLocks noChangeAspect="1" noChangeArrowheads="1"/>
            </p:cNvPicPr>
            <p:nvPr/>
          </p:nvPicPr>
          <p:blipFill>
            <a:blip r:embed="rId1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24" y="111640"/>
              <a:ext cx="2903723" cy="955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Abigaz Regular"/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6" y="136424"/>
              <a:ext cx="2903723" cy="955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3929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FCC68D70BDBE2742993CBED544E8B572" ma:contentTypeVersion="9" ma:contentTypeDescription="" ma:contentTypeScope="" ma:versionID="233875cc1ae1992a1b758189d920cd0e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04c3511cc7acb9e65ade1aaba4a7d07f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ma:displayName="Document Form" ma:default="No" ma:description="Is this a form?" ma:format="Dropdown" ma:internalName="DocumentForm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ies xmlns="1e050540-abf7-4cd0-9094-0488f67136b7">Cafeteria</DocumentCategories>
    <PublishingExpirationDate xmlns="http://schemas.microsoft.com/sharepoint/v3" xsi:nil="true"/>
    <DocumentForm xmlns="1e050540-abf7-4cd0-9094-0488f67136b7">No</DocumentForm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72BABBF-E154-41DF-96FA-F1CBDE31561A}"/>
</file>

<file path=customXml/itemProps2.xml><?xml version="1.0" encoding="utf-8"?>
<ds:datastoreItem xmlns:ds="http://schemas.openxmlformats.org/officeDocument/2006/customXml" ds:itemID="{31067A6A-F4CF-4FC0-9BDB-F7E2869F33BC}"/>
</file>

<file path=customXml/itemProps3.xml><?xml version="1.0" encoding="utf-8"?>
<ds:datastoreItem xmlns:ds="http://schemas.openxmlformats.org/officeDocument/2006/customXml" ds:itemID="{7C1B47BE-F39D-4201-8F4B-F550E1117B2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749</TotalTime>
  <Words>425</Words>
  <Application>Microsoft Office PowerPoint</Application>
  <PresentationFormat>On-screen Show (4:3)</PresentationFormat>
  <Paragraphs>138</Paragraphs>
  <Slides>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Company>Compass Group North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Johnston, Meaghan</dc:creator>
  <cp:lastModifiedBy>Yeo, Annette</cp:lastModifiedBy>
  <cp:revision>58</cp:revision>
  <cp:lastPrinted>2021-10-13T18:55:53Z</cp:lastPrinted>
  <dcterms:created xsi:type="dcterms:W3CDTF">2020-05-06T13:23:52Z</dcterms:created>
  <dcterms:modified xsi:type="dcterms:W3CDTF">2022-09-06T13:21:14Z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0x010100F2A1E1E4D320C749A22EC3F91FD053D600FCC68D70BDBE2742993CBED544E8B572</vt:lpwstr>
  </property>
</Properties>
</file>